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49" d="100"/>
          <a:sy n="49" d="100"/>
        </p:scale>
        <p:origin x="36" y="110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Julio Ceballos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08/14/23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EDA we summarized the data into categories then we created outcome tables</a:t>
            </a:r>
          </a:p>
          <a:p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https://github.com/OficialmenteJJC/Data-Science-Capstone/blob/main/labs-jupyter-spacex-data_wrangling_jupyterlite.jupyterlite.ipynb</a:t>
            </a:r>
            <a:endParaRPr lang="en-US" sz="1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89A70DA-5E35-C6C9-BEDB-E0AB4CE6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90" y="3450136"/>
            <a:ext cx="3401626" cy="238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present the data scatterplots and bar graphs were used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https://github.com/OficialmenteJJC/Data-Science-Capstone/blob/main/jupyter-labs-eda-dataviz.ipynb.jupyterlite.ipynb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Picture 7" descr="A group of dots with text&#10;&#10;Description automatically generated with medium confidence">
            <a:extLst>
              <a:ext uri="{FF2B5EF4-FFF2-40B4-BE49-F238E27FC236}">
                <a16:creationId xmlns:a16="http://schemas.microsoft.com/office/drawing/2014/main" id="{FFE39013-86F2-C097-7099-DB6FED2BB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244557"/>
            <a:ext cx="5491203" cy="262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Unique names of launch sites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Top 5 launch sites with names that start with ‘CCA’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and booster weighing between 400 and 600 kg that successfully landed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the booster with max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 landing outcomes of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https://github.com/OficialmenteJJC/Data-Science-Capstone/blob/main/jupyter-labs-eda-sql-coursera_sqllite.ipynb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showed the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circles showed the areas around the coordinates we wanted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are used to show how far each coordinate is from one another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https://github.com/OficialmenteJJC/Data-Science-Capstone/blob/main/vertopal.com_lab_jupyter_launch_site_location.jupyterlite.pdf</a:t>
            </a:r>
            <a:endParaRPr lang="en-US" sz="10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plots/graphs were used to visualize the data by percentage of launches by site and payload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reason we did it is to show the best place to launch while using the amount of payload per mission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https://github.com/OficialmenteJJC/Data-Science-Capstone/blob/main/plotly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4 classifications models logistic regression, support vector, decision tree, and k nearest neighbor the data was standardized and tested to produce the accuracy of success using each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https://github.com/OficialmenteJJC/Data-Science-Capstone/blob/main/SpaceX_Machine_Learning_Prediction_Part_5.jupyterlite.ipynb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45224C3-2F20-AD6F-E8D6-B19871CC1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3029879"/>
            <a:ext cx="3023776" cy="262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1172535" cy="4865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exploratory analysis we were able to find the locations of the                                      sites used, how many, when they were launched, their payload sum,                                   and the success rate of the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predictive analysis we were able to calculate the success rate                                for the missions using 4 different models to know for the next time                                 they launch another Falcon 9 rocket, depending on many different                                  categorial factors where should they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649B890E-0184-FA7D-A3A6-A57CA72CD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707" y="1170615"/>
            <a:ext cx="4259472" cy="21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Looking at the data we can see that CCAF5 SLC 40 is the best place to launch because of the high success rate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also see the overall success rate increase over time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 descr="A graph of flight numbers&#10;&#10;Description automatically generated with medium confidence">
            <a:extLst>
              <a:ext uri="{FF2B5EF4-FFF2-40B4-BE49-F238E27FC236}">
                <a16:creationId xmlns:a16="http://schemas.microsoft.com/office/drawing/2014/main" id="{1959A3AF-4012-62EB-BEE5-51A7F1F6D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942" y="1381900"/>
            <a:ext cx="7402058" cy="349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shows that payloads at 9000 kg and under have a high success rate overall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DD4E46C-5B36-1E2D-7CBE-B60CCD494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210" y="1322819"/>
            <a:ext cx="6283006" cy="29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is the highest at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different colors&#10;&#10;Description automatically generated">
            <a:extLst>
              <a:ext uri="{FF2B5EF4-FFF2-40B4-BE49-F238E27FC236}">
                <a16:creationId xmlns:a16="http://schemas.microsoft.com/office/drawing/2014/main" id="{891C9B0A-91C8-3DB9-F7C6-7D76B732D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67" y="1368514"/>
            <a:ext cx="5415002" cy="523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 you can see that success rate improved and that VLEO seems to be the new Orbit that SpaceX is going for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flight numbers&#10;&#10;Description automatically generated">
            <a:extLst>
              <a:ext uri="{FF2B5EF4-FFF2-40B4-BE49-F238E27FC236}">
                <a16:creationId xmlns:a16="http://schemas.microsoft.com/office/drawing/2014/main" id="{DE6EA1D6-6745-BAC0-D275-81AF3144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512033"/>
            <a:ext cx="5676942" cy="268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at GTO has no real affect and there is too little data on SO and GEO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orange and blue dots&#10;&#10;Description automatically generated">
            <a:extLst>
              <a:ext uri="{FF2B5EF4-FFF2-40B4-BE49-F238E27FC236}">
                <a16:creationId xmlns:a16="http://schemas.microsoft.com/office/drawing/2014/main" id="{8AFCB13F-3926-B2CD-FF14-19D5C94C1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287" y="1511269"/>
            <a:ext cx="5405477" cy="43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seemed to be a continuous success rate until 2018 and halfway through 2019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A8525945-9898-2F62-20F8-8787CE624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265" y="1328362"/>
            <a:ext cx="5415002" cy="455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value from the data set it shows you that there are 4 launch sites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A screen shot of a website&#10;&#10;Description automatically generated">
            <a:extLst>
              <a:ext uri="{FF2B5EF4-FFF2-40B4-BE49-F238E27FC236}">
                <a16:creationId xmlns:a16="http://schemas.microsoft.com/office/drawing/2014/main" id="{65A227A1-9E3D-2D83-7D5F-FDF668FAA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536" y="2975798"/>
            <a:ext cx="3169672" cy="312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A table with text and numbers&#10;&#10;Description automatically generated">
            <a:extLst>
              <a:ext uri="{FF2B5EF4-FFF2-40B4-BE49-F238E27FC236}">
                <a16:creationId xmlns:a16="http://schemas.microsoft.com/office/drawing/2014/main" id="{6A5FC89E-1E2B-DA93-0DF5-FD8365F1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60" y="3129139"/>
            <a:ext cx="10713038" cy="30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65024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was calculated by summing all payloads with their code containing ‘CRS’ which is the code for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" name="Picture 7" descr="A blue and white sign with black numbers&#10;&#10;Description automatically generated">
            <a:extLst>
              <a:ext uri="{FF2B5EF4-FFF2-40B4-BE49-F238E27FC236}">
                <a16:creationId xmlns:a16="http://schemas.microsoft.com/office/drawing/2014/main" id="{F77AB35A-3038-A2FC-8970-D7DC6955E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55" y="1536971"/>
            <a:ext cx="5382264" cy="218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filtering the data by booster version the average payload mass obtained is 2,928 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 blue and white sign&#10;&#10;Description automatically generated">
            <a:extLst>
              <a:ext uri="{FF2B5EF4-FFF2-40B4-BE49-F238E27FC236}">
                <a16:creationId xmlns:a16="http://schemas.microsoft.com/office/drawing/2014/main" id="{8502F8F7-0D97-5BB7-33FF-CC4A0127F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508" y="2918093"/>
            <a:ext cx="6973699" cy="259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filtering the data on ground pad the first successful landing was on	 12-22-2015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A blue and white date&#10;&#10;Description automatically generated">
            <a:extLst>
              <a:ext uri="{FF2B5EF4-FFF2-40B4-BE49-F238E27FC236}">
                <a16:creationId xmlns:a16="http://schemas.microsoft.com/office/drawing/2014/main" id="{FD0D7AF7-165A-6A36-97C8-E692D3A4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914" y="4875937"/>
            <a:ext cx="4609892" cy="17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After filtering for distinct booster versions the 4 booster                                 versions used where these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7833B17-3B13-20A3-49EF-3F4263086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725" y="2690909"/>
            <a:ext cx="4123204" cy="326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20837"/>
            <a:ext cx="10393725" cy="50063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</a:rPr>
              <a:t>Data Collection using web scraping and SpaceX API; • Exploratory Data Analysis (EDA), including data wrangling, data visualization and interactive visual analytics; • Machine Learning Prediction. </a:t>
            </a:r>
            <a:endParaRPr lang="en-US" sz="20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data collected came from public sources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helped identify the features best ft to predict a successful landing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helped show which model to apply for the best possible success rate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grouping mission outcomes and counting records produces this summary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close-up of a blue and white box&#10;&#10;Description automatically generated">
            <a:extLst>
              <a:ext uri="{FF2B5EF4-FFF2-40B4-BE49-F238E27FC236}">
                <a16:creationId xmlns:a16="http://schemas.microsoft.com/office/drawing/2014/main" id="{B24E65AB-1E99-688F-2BDF-44063BA55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804" y="3141230"/>
            <a:ext cx="6404315" cy="172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are the boosters that have had the maximum payload according to the data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75011638-2EE4-B991-EE2F-1827D3A3E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116" y="3789628"/>
            <a:ext cx="2357595" cy="2961368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B5B255DE-E9BF-3D92-C9A6-57D70975F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314" y="3793663"/>
            <a:ext cx="2457915" cy="29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failed landing outcomes in drone ships there were only 2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A blue and white rectangular box with black text&#10;&#10;Description automatically generated">
            <a:extLst>
              <a:ext uri="{FF2B5EF4-FFF2-40B4-BE49-F238E27FC236}">
                <a16:creationId xmlns:a16="http://schemas.microsoft.com/office/drawing/2014/main" id="{3610871C-E7A3-91D7-5504-19F9CFF16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219" y="4106909"/>
            <a:ext cx="7728781" cy="23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Ranking: there were 5 Failure for drone ships                                                which of the two datatypes we want to see its                                             the current king for occurrences compared to                                               the success of the ground pad at 3 times                                            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Picture 7" descr="A table with text and numbers&#10;&#10;Description automatically generated">
            <a:extLst>
              <a:ext uri="{FF2B5EF4-FFF2-40B4-BE49-F238E27FC236}">
                <a16:creationId xmlns:a16="http://schemas.microsoft.com/office/drawing/2014/main" id="{F12B92C8-DFF6-7B8B-C6BB-76C4D34B9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057" y="2908570"/>
            <a:ext cx="5266661" cy="311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6" name="Content Placeholder 5" descr="A map of the united states&#10;&#10;Description automatically generated">
            <a:extLst>
              <a:ext uri="{FF2B5EF4-FFF2-40B4-BE49-F238E27FC236}">
                <a16:creationId xmlns:a16="http://schemas.microsoft.com/office/drawing/2014/main" id="{80DC1A2B-655E-9A4B-972B-87562998439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866161" y="1972426"/>
            <a:ext cx="4828052" cy="2056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95FC1-0A66-E2A8-9A0C-2FBF8F04CB67}"/>
              </a:ext>
            </a:extLst>
          </p:cNvPr>
          <p:cNvSpPr txBox="1"/>
          <p:nvPr/>
        </p:nvSpPr>
        <p:spPr>
          <a:xfrm>
            <a:off x="651753" y="1972426"/>
            <a:ext cx="5651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Launch sites tend to be near the sea rather than inland, most likely to transport the rockets by ship to the launch site since the payload is too high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Green means success</a:t>
            </a: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Red means failure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by Site</a:t>
            </a:r>
          </a:p>
        </p:txBody>
      </p:sp>
      <p:pic>
        <p:nvPicPr>
          <p:cNvPr id="4" name="Picture 3" descr="A map with a location pin&#10;&#10;Description automatically generated with medium confidence">
            <a:extLst>
              <a:ext uri="{FF2B5EF4-FFF2-40B4-BE49-F238E27FC236}">
                <a16:creationId xmlns:a16="http://schemas.microsoft.com/office/drawing/2014/main" id="{76A425CA-4D2D-EC2D-B3CE-9E7FD1731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038" y="1926077"/>
            <a:ext cx="6309213" cy="483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is a goof place because its near the railroad but also far enough from any people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Logistics and Safety</a:t>
            </a:r>
          </a:p>
        </p:txBody>
      </p:sp>
      <p:pic>
        <p:nvPicPr>
          <p:cNvPr id="4" name="Picture 3" descr="A map with a circle and a point&#10;&#10;Description automatically generated with medium confidence">
            <a:extLst>
              <a:ext uri="{FF2B5EF4-FFF2-40B4-BE49-F238E27FC236}">
                <a16:creationId xmlns:a16="http://schemas.microsoft.com/office/drawing/2014/main" id="{D1D8AAED-2ABE-E42E-4BE1-3404B5A3F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964" y="2665034"/>
            <a:ext cx="4284988" cy="39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4" name="Content Placeholder 3" descr="A pie chart with numbers and a few percentages&#10;&#10;Description automatically generated with medium confidence">
            <a:extLst>
              <a:ext uri="{FF2B5EF4-FFF2-40B4-BE49-F238E27FC236}">
                <a16:creationId xmlns:a16="http://schemas.microsoft.com/office/drawing/2014/main" id="{4B34F101-55B0-C7FB-1A62-8BAF80A5295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231888" y="1537131"/>
            <a:ext cx="5781771" cy="398975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Site Launch success rate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49083-EEAF-CDEF-9181-6D4BD6DB52AA}"/>
              </a:ext>
            </a:extLst>
          </p:cNvPr>
          <p:cNvSpPr txBox="1"/>
          <p:nvPr/>
        </p:nvSpPr>
        <p:spPr>
          <a:xfrm>
            <a:off x="603115" y="1780162"/>
            <a:ext cx="535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KSC LC-39A seems to have the highest success rate 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background was to simulate a real-world scenario as Coursera’s final capstone project for the Data Science Certificate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way to predict future successful landing of the stage 1 rocket that SpaceX’s Falcon 9 uses in scenarios involving locations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4" name="Content Placeholder 3" descr="A pie chart with a red and blue circle&#10;&#10;Description automatically generated">
            <a:extLst>
              <a:ext uri="{FF2B5EF4-FFF2-40B4-BE49-F238E27FC236}">
                <a16:creationId xmlns:a16="http://schemas.microsoft.com/office/drawing/2014/main" id="{851DA7E7-B474-752F-C2FB-F9DB78CEDEE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923061" y="1585609"/>
            <a:ext cx="6932363" cy="33497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Success rate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B1F92-76CC-D26D-9F49-51E9C1204CBC}"/>
              </a:ext>
            </a:extLst>
          </p:cNvPr>
          <p:cNvSpPr txBox="1"/>
          <p:nvPr/>
        </p:nvSpPr>
        <p:spPr>
          <a:xfrm>
            <a:off x="408562" y="1731523"/>
            <a:ext cx="4416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76.9% of launches at KSC LC-39A were successful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4" name="Content Placeholder 3" descr="A graph with numbers and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D76829DB-F495-E24D-9195-EEF6439C53E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144905" y="2282539"/>
            <a:ext cx="6790933" cy="374303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B3C88-8227-5326-1928-9AFC3338D9C7}"/>
              </a:ext>
            </a:extLst>
          </p:cNvPr>
          <p:cNvSpPr txBox="1"/>
          <p:nvPr/>
        </p:nvSpPr>
        <p:spPr>
          <a:xfrm>
            <a:off x="690664" y="1838528"/>
            <a:ext cx="4454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Payloads under 6,000Kg have the highest success rate but after 7,000Kg there isn’t enough launches to predict the risk of the launch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According to the bar chart he accuracy of the highest model is the Tree classifier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A9D40F4-A989-7F9D-0573-F9E9C06EC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168" y="1785925"/>
            <a:ext cx="4927444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 according to the confusion matrices the highest rate is the logistic model where 12 land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06B07708-CD47-9065-B882-4F9A9965A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20" y="2500020"/>
            <a:ext cx="5748380" cy="433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conclusion: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launch site is 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is the highest at or less than 6,000kg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get the best predicted rate of success I would use the logistic model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few images were taken from the section explanation videos from the capstone final projects week 1 and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didn’t show because it was turned into a PDF so GitHub was used for screenshots of the folium section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SpaceX REST API and Web scraping from Wikipedia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processed by implementing the one-hot encoding method for categorial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Data sets were collected from Space X API (https://api.spacexdata.com/v4/rockets/) and from Wikipedia (https://en.wikipedia.org/wiki/List_of_Falcon/_9/_and_Falcon_Heavy_launches), using web scraping technics.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landing pad on a body of water&#10;&#10;Description automatically generated">
            <a:extLst>
              <a:ext uri="{FF2B5EF4-FFF2-40B4-BE49-F238E27FC236}">
                <a16:creationId xmlns:a16="http://schemas.microsoft.com/office/drawing/2014/main" id="{11BCC1B4-2913-8FBF-DA7B-FB1E1F2FC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03" y="3636587"/>
            <a:ext cx="6756190" cy="31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API is a public API where data from their missions can be used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1200" dirty="0"/>
              <a:t>https://github.com/OficialmenteJJC/Data-Science-Capstone/blob/main/Lab%201%20Capstone%20project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 descr="A landing pad on a body of water&#10;&#10;Description automatically generated">
            <a:extLst>
              <a:ext uri="{FF2B5EF4-FFF2-40B4-BE49-F238E27FC236}">
                <a16:creationId xmlns:a16="http://schemas.microsoft.com/office/drawing/2014/main" id="{6F8B7F20-14DD-A4A3-354D-6AFF3406D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29" y="2693963"/>
            <a:ext cx="5574266" cy="258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SpaceX launches can be found on Wikipedia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can be downloaded then using beautiful soup can be extracted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5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https://github.com/OficialmenteJJC/Data-Science-Capstone/blob/main/jupyter-labs-webscraping.ipynb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D3554C6-A3C2-5F8A-529C-F4CD71147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488" y="1792288"/>
            <a:ext cx="7420072" cy="33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</TotalTime>
  <Words>1672</Words>
  <Application>Microsoft Office PowerPoint</Application>
  <PresentationFormat>Widescreen</PresentationFormat>
  <Paragraphs>260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Julio Ceballos</cp:lastModifiedBy>
  <cp:revision>199</cp:revision>
  <dcterms:created xsi:type="dcterms:W3CDTF">2021-04-29T18:58:34Z</dcterms:created>
  <dcterms:modified xsi:type="dcterms:W3CDTF">2023-08-14T20:48:06Z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